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0"/>
  </p:notesMasterIdLst>
  <p:sldIdLst>
    <p:sldId id="256" r:id="rId2"/>
    <p:sldId id="258" r:id="rId3"/>
    <p:sldId id="262" r:id="rId4"/>
    <p:sldId id="263" r:id="rId5"/>
    <p:sldId id="259" r:id="rId6"/>
    <p:sldId id="272" r:id="rId7"/>
    <p:sldId id="271" r:id="rId8"/>
    <p:sldId id="268" r:id="rId9"/>
  </p:sldIdLst>
  <p:sldSz cx="9144000" cy="5143500" type="screen16x9"/>
  <p:notesSz cx="6858000" cy="9144000"/>
  <p:embeddedFontLst>
    <p:embeddedFont>
      <p:font typeface="Abel" panose="020B0604020202020204" charset="0"/>
      <p:regular r:id="rId11"/>
    </p:embeddedFont>
    <p:embeddedFont>
      <p:font typeface="Anton" panose="020B0604020202020204" charset="-18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7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db2ce798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db2ce798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db2ce7980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db2ce7980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7cfa781d9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7cfa781d9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7cfa781d9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7cfa781d9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7cfa781d9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7cfa781d9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7cfa781d9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7cfa781d9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6693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7cfa781d9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7cfa781d9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5608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57cfa781d9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57cfa781d9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solidFill>
          <a:srgbClr val="F3F3F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75225" y="-81925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068525" y="1178650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66725" y="1461650"/>
            <a:ext cx="8377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bg>
      <p:bgPr>
        <a:solidFill>
          <a:srgbClr val="F3F3F3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2609450" y="0"/>
            <a:ext cx="39252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 hasCustomPrompt="1"/>
          </p:nvPr>
        </p:nvSpPr>
        <p:spPr>
          <a:xfrm>
            <a:off x="4671338" y="673922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 flipH="1">
            <a:off x="5900950" y="367575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2"/>
          </p:nvPr>
        </p:nvSpPr>
        <p:spPr>
          <a:xfrm>
            <a:off x="5900950" y="979754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 idx="3" hasCustomPrompt="1"/>
          </p:nvPr>
        </p:nvSpPr>
        <p:spPr>
          <a:xfrm>
            <a:off x="4671338" y="2157700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4"/>
          </p:nvPr>
        </p:nvSpPr>
        <p:spPr>
          <a:xfrm flipH="1">
            <a:off x="5900950" y="1859123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5"/>
          </p:nvPr>
        </p:nvSpPr>
        <p:spPr>
          <a:xfrm>
            <a:off x="5900950" y="2471304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 idx="6" hasCustomPrompt="1"/>
          </p:nvPr>
        </p:nvSpPr>
        <p:spPr>
          <a:xfrm>
            <a:off x="3583427" y="673900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7"/>
          </p:nvPr>
        </p:nvSpPr>
        <p:spPr>
          <a:xfrm flipH="1">
            <a:off x="1394425" y="367575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8"/>
          </p:nvPr>
        </p:nvSpPr>
        <p:spPr>
          <a:xfrm>
            <a:off x="999625" y="979779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 idx="9" hasCustomPrompt="1"/>
          </p:nvPr>
        </p:nvSpPr>
        <p:spPr>
          <a:xfrm>
            <a:off x="3583427" y="2157696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3"/>
          </p:nvPr>
        </p:nvSpPr>
        <p:spPr>
          <a:xfrm flipH="1">
            <a:off x="1394425" y="1859121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14"/>
          </p:nvPr>
        </p:nvSpPr>
        <p:spPr>
          <a:xfrm>
            <a:off x="999625" y="2471312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15" hasCustomPrompt="1"/>
          </p:nvPr>
        </p:nvSpPr>
        <p:spPr>
          <a:xfrm>
            <a:off x="4671338" y="3661082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6"/>
          </p:nvPr>
        </p:nvSpPr>
        <p:spPr>
          <a:xfrm flipH="1">
            <a:off x="5900950" y="3376576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17"/>
          </p:nvPr>
        </p:nvSpPr>
        <p:spPr>
          <a:xfrm>
            <a:off x="5900950" y="3988759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 idx="18" hasCustomPrompt="1"/>
          </p:nvPr>
        </p:nvSpPr>
        <p:spPr>
          <a:xfrm>
            <a:off x="3583427" y="3661077"/>
            <a:ext cx="8892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None/>
              <a:defRPr sz="5500">
                <a:solidFill>
                  <a:srgbClr val="43434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19"/>
          </p:nvPr>
        </p:nvSpPr>
        <p:spPr>
          <a:xfrm flipH="1">
            <a:off x="1394425" y="3376575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ton"/>
              <a:buNone/>
              <a:defRPr sz="1600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20"/>
          </p:nvPr>
        </p:nvSpPr>
        <p:spPr>
          <a:xfrm>
            <a:off x="999625" y="3988767"/>
            <a:ext cx="2243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None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4_5">
    <p:bg>
      <p:bgPr>
        <a:solidFill>
          <a:srgbClr val="F3F3F3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0" y="673200"/>
            <a:ext cx="66696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6086775" y="2303100"/>
            <a:ext cx="22245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ctrTitle"/>
          </p:nvPr>
        </p:nvSpPr>
        <p:spPr>
          <a:xfrm>
            <a:off x="2278690" y="1545450"/>
            <a:ext cx="30939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CUSTOM_2_1">
    <p:bg>
      <p:bgPr>
        <a:solidFill>
          <a:srgbClr val="F3F3F3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206400" y="0"/>
            <a:ext cx="946800" cy="51435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41050" y="2143950"/>
            <a:ext cx="4132500" cy="8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4_3_1">
    <p:bg>
      <p:bgPr>
        <a:solidFill>
          <a:srgbClr val="F3F3F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1139125" y="2298263"/>
            <a:ext cx="27768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>
                <a:solidFill>
                  <a:srgbClr val="FFF566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>
                <a:solidFill>
                  <a:srgbClr val="FFF566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>
                <a:solidFill>
                  <a:srgbClr val="FFF566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>
                <a:solidFill>
                  <a:srgbClr val="FFF566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1200"/>
              <a:buNone/>
              <a:defRPr sz="1200">
                <a:solidFill>
                  <a:srgbClr val="FFF566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 flipH="1">
            <a:off x="4939425" y="1461650"/>
            <a:ext cx="3442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6982882" y="1205014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3F3F3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566"/>
              </a:buClr>
              <a:buSzPts val="2800"/>
              <a:buFont typeface="Anton"/>
              <a:buNone/>
              <a:defRPr sz="2800">
                <a:solidFill>
                  <a:srgbClr val="FFF566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■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■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Abel"/>
              <a:buChar char="■"/>
              <a:defRPr sz="1200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4" r:id="rId4"/>
    <p:sldLayoutId id="2147483657" r:id="rId5"/>
    <p:sldLayoutId id="214748365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975026" y="1488781"/>
            <a:ext cx="7462875" cy="21659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r-HR" sz="6000" b="1" dirty="0"/>
              <a:t>CITY RIDE</a:t>
            </a:r>
            <a:br>
              <a:rPr lang="hr-HR" sz="6000" dirty="0"/>
            </a:br>
            <a:r>
              <a:rPr lang="hr-HR" sz="6000" dirty="0"/>
              <a:t>IOT bicikli i e-romobili</a:t>
            </a:r>
            <a:br>
              <a:rPr lang="en-US" sz="6000" dirty="0"/>
            </a:br>
            <a:br>
              <a:rPr lang="hr-HR" sz="6000" dirty="0"/>
            </a:br>
            <a:endParaRPr sz="6000" dirty="0"/>
          </a:p>
        </p:txBody>
      </p:sp>
      <p:sp>
        <p:nvSpPr>
          <p:cNvPr id="82" name="Google Shape;82;p16"/>
          <p:cNvSpPr/>
          <p:nvPr/>
        </p:nvSpPr>
        <p:spPr>
          <a:xfrm>
            <a:off x="475225" y="-81925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7068525" y="1178650"/>
            <a:ext cx="1761600" cy="4036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2609450" y="0"/>
            <a:ext cx="39252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 rotWithShape="1">
          <a:blip r:embed="rId3">
            <a:alphaModFix/>
          </a:blip>
          <a:srcRect l="8746" r="8738"/>
          <a:stretch/>
        </p:blipFill>
        <p:spPr>
          <a:xfrm>
            <a:off x="3266900" y="0"/>
            <a:ext cx="2610067" cy="4742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3757850" y="-81925"/>
            <a:ext cx="1628400" cy="53022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 idx="3"/>
          </p:nvPr>
        </p:nvSpPr>
        <p:spPr>
          <a:xfrm>
            <a:off x="4671338" y="2157700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rgbClr val="FFF566"/>
                </a:solidFill>
              </a:rPr>
              <a:t>04</a:t>
            </a:r>
            <a:endParaRPr sz="5500">
              <a:solidFill>
                <a:srgbClr val="FFF566"/>
              </a:solidFill>
            </a:endParaRPr>
          </a:p>
        </p:txBody>
      </p:sp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4671338" y="673922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rgbClr val="FFF566"/>
                </a:solidFill>
              </a:rPr>
              <a:t>02</a:t>
            </a:r>
            <a:endParaRPr sz="5500">
              <a:solidFill>
                <a:srgbClr val="FFF566"/>
              </a:solidFill>
            </a:endParaRPr>
          </a:p>
        </p:txBody>
      </p:sp>
      <p:sp>
        <p:nvSpPr>
          <p:cNvPr id="122" name="Google Shape;122;p18"/>
          <p:cNvSpPr txBox="1">
            <a:spLocks noGrp="1"/>
          </p:cNvSpPr>
          <p:nvPr>
            <p:ph type="title" idx="6"/>
          </p:nvPr>
        </p:nvSpPr>
        <p:spPr>
          <a:xfrm>
            <a:off x="3583427" y="673900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rgbClr val="FFF566"/>
                </a:solidFill>
              </a:rPr>
              <a:t>01</a:t>
            </a:r>
            <a:endParaRPr sz="5500">
              <a:solidFill>
                <a:srgbClr val="FFF566"/>
              </a:solidFill>
            </a:endParaRPr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 idx="9"/>
          </p:nvPr>
        </p:nvSpPr>
        <p:spPr>
          <a:xfrm>
            <a:off x="3583427" y="2157696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>
                <a:solidFill>
                  <a:srgbClr val="FFF566"/>
                </a:solidFill>
              </a:rPr>
              <a:t>03</a:t>
            </a:r>
            <a:endParaRPr sz="5500">
              <a:solidFill>
                <a:srgbClr val="FFF566"/>
              </a:solidFill>
            </a:endParaRPr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1"/>
          </p:nvPr>
        </p:nvSpPr>
        <p:spPr>
          <a:xfrm flipH="1">
            <a:off x="784376" y="2042551"/>
            <a:ext cx="2482524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When to ride with CITY RIDE?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4"/>
          </p:nvPr>
        </p:nvSpPr>
        <p:spPr>
          <a:xfrm flipH="1">
            <a:off x="2205493" y="3578273"/>
            <a:ext cx="12519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solidFill>
                  <a:srgbClr val="434343"/>
                </a:solidFill>
              </a:rPr>
              <a:t>Nedostaci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7"/>
          </p:nvPr>
        </p:nvSpPr>
        <p:spPr>
          <a:xfrm flipH="1">
            <a:off x="5623535" y="574834"/>
            <a:ext cx="2080797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Kako radi CITY RIDE?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13"/>
          </p:nvPr>
        </p:nvSpPr>
        <p:spPr>
          <a:xfrm flipH="1">
            <a:off x="5151378" y="2111150"/>
            <a:ext cx="1848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hr-HR" dirty="0"/>
              <a:t>Prednosti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type="title" idx="18"/>
          </p:nvPr>
        </p:nvSpPr>
        <p:spPr>
          <a:xfrm>
            <a:off x="3583427" y="3661077"/>
            <a:ext cx="8892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500" dirty="0">
                <a:solidFill>
                  <a:srgbClr val="FFF566"/>
                </a:solidFill>
              </a:rPr>
              <a:t>05</a:t>
            </a:r>
            <a:endParaRPr sz="5500" dirty="0">
              <a:solidFill>
                <a:srgbClr val="FFF566"/>
              </a:solidFill>
            </a:endParaRPr>
          </a:p>
        </p:txBody>
      </p:sp>
      <p:sp>
        <p:nvSpPr>
          <p:cNvPr id="136" name="Google Shape;136;p18"/>
          <p:cNvSpPr txBox="1">
            <a:spLocks noGrp="1"/>
          </p:cNvSpPr>
          <p:nvPr>
            <p:ph type="subTitle" idx="19"/>
          </p:nvPr>
        </p:nvSpPr>
        <p:spPr>
          <a:xfrm flipH="1">
            <a:off x="2025638" y="592269"/>
            <a:ext cx="12165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Sadržaj</a:t>
            </a:r>
            <a:endParaRPr dirty="0"/>
          </a:p>
        </p:txBody>
      </p:sp>
      <p:sp>
        <p:nvSpPr>
          <p:cNvPr id="18" name="Pravokutnik 17">
            <a:extLst>
              <a:ext uri="{FF2B5EF4-FFF2-40B4-BE49-F238E27FC236}">
                <a16:creationId xmlns:a16="http://schemas.microsoft.com/office/drawing/2014/main" id="{55743D72-B85E-4B25-8084-50AA2D3E469D}"/>
              </a:ext>
            </a:extLst>
          </p:cNvPr>
          <p:cNvSpPr/>
          <p:nvPr/>
        </p:nvSpPr>
        <p:spPr>
          <a:xfrm>
            <a:off x="6012628" y="3807546"/>
            <a:ext cx="5052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hr-HR" sz="1600" dirty="0">
                <a:solidFill>
                  <a:srgbClr val="434343"/>
                </a:solidFill>
                <a:latin typeface="Anton"/>
                <a:sym typeface="Anton"/>
              </a:rPr>
              <a:t>Kraj</a:t>
            </a:r>
          </a:p>
        </p:txBody>
      </p:sp>
      <p:sp>
        <p:nvSpPr>
          <p:cNvPr id="40" name="Google Shape;135;p18">
            <a:extLst>
              <a:ext uri="{FF2B5EF4-FFF2-40B4-BE49-F238E27FC236}">
                <a16:creationId xmlns:a16="http://schemas.microsoft.com/office/drawing/2014/main" id="{4EDE54D6-27F5-4BAC-8FA3-21867FF9BE6E}"/>
              </a:ext>
            </a:extLst>
          </p:cNvPr>
          <p:cNvSpPr txBox="1">
            <a:spLocks/>
          </p:cNvSpPr>
          <p:nvPr/>
        </p:nvSpPr>
        <p:spPr>
          <a:xfrm>
            <a:off x="4724695" y="3652600"/>
            <a:ext cx="889200" cy="9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Anton"/>
              <a:buNone/>
              <a:defRPr sz="55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Anton"/>
              <a:buNone/>
              <a:defRPr sz="55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Anton"/>
              <a:buNone/>
              <a:defRPr sz="55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Anton"/>
              <a:buNone/>
              <a:defRPr sz="55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Anton"/>
              <a:buNone/>
              <a:defRPr sz="55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Anton"/>
              <a:buNone/>
              <a:defRPr sz="55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Anton"/>
              <a:buNone/>
              <a:defRPr sz="55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Anton"/>
              <a:buNone/>
              <a:defRPr sz="55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Anton"/>
              <a:buNone/>
              <a:defRPr sz="5500" b="0" i="0" u="none" strike="noStrike" cap="none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s" dirty="0">
                <a:solidFill>
                  <a:srgbClr val="FFF566"/>
                </a:solidFill>
              </a:rPr>
              <a:t>0</a:t>
            </a:r>
            <a:r>
              <a:rPr lang="hr-HR" dirty="0">
                <a:solidFill>
                  <a:srgbClr val="FFF566"/>
                </a:solidFill>
              </a:rPr>
              <a:t>6</a:t>
            </a:r>
            <a:endParaRPr lang="es" dirty="0">
              <a:solidFill>
                <a:srgbClr val="FFF566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2" name="Google Shape;202;p22"/>
          <p:cNvCxnSpPr>
            <a:cxnSpLocks/>
          </p:cNvCxnSpPr>
          <p:nvPr/>
        </p:nvCxnSpPr>
        <p:spPr>
          <a:xfrm>
            <a:off x="4572000" y="3098619"/>
            <a:ext cx="3215314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Google Shape;203;p22"/>
          <p:cNvCxnSpPr>
            <a:cxnSpLocks/>
          </p:cNvCxnSpPr>
          <p:nvPr/>
        </p:nvCxnSpPr>
        <p:spPr>
          <a:xfrm>
            <a:off x="4572000" y="2583568"/>
            <a:ext cx="3217489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2"/>
          <p:cNvCxnSpPr>
            <a:cxnSpLocks/>
          </p:cNvCxnSpPr>
          <p:nvPr/>
        </p:nvCxnSpPr>
        <p:spPr>
          <a:xfrm>
            <a:off x="4369587" y="2055062"/>
            <a:ext cx="3419918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22"/>
          <p:cNvCxnSpPr>
            <a:cxnSpLocks/>
          </p:cNvCxnSpPr>
          <p:nvPr/>
        </p:nvCxnSpPr>
        <p:spPr>
          <a:xfrm>
            <a:off x="4369587" y="1536427"/>
            <a:ext cx="3417727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7" name="Google Shape;207;p22"/>
          <p:cNvSpPr/>
          <p:nvPr/>
        </p:nvSpPr>
        <p:spPr>
          <a:xfrm>
            <a:off x="3978781" y="2982766"/>
            <a:ext cx="827676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208" name="Google Shape;208;p22"/>
          <p:cNvSpPr/>
          <p:nvPr/>
        </p:nvSpPr>
        <p:spPr>
          <a:xfrm>
            <a:off x="3978781" y="2456928"/>
            <a:ext cx="827676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209" name="Google Shape;209;p22"/>
          <p:cNvSpPr/>
          <p:nvPr/>
        </p:nvSpPr>
        <p:spPr>
          <a:xfrm>
            <a:off x="3978781" y="1940078"/>
            <a:ext cx="827676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210" name="Google Shape;210;p22"/>
          <p:cNvSpPr/>
          <p:nvPr/>
        </p:nvSpPr>
        <p:spPr>
          <a:xfrm>
            <a:off x="3978781" y="1415827"/>
            <a:ext cx="827676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213" name="Google Shape;213;p22"/>
          <p:cNvSpPr/>
          <p:nvPr/>
        </p:nvSpPr>
        <p:spPr>
          <a:xfrm>
            <a:off x="206400" y="0"/>
            <a:ext cx="946800" cy="51435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ctrTitle"/>
          </p:nvPr>
        </p:nvSpPr>
        <p:spPr>
          <a:xfrm>
            <a:off x="335675" y="300910"/>
            <a:ext cx="4132500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Kako radi CITY RIDE?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15" name="Google Shape;215;p22"/>
          <p:cNvSpPr txBox="1">
            <a:spLocks noGrp="1"/>
          </p:cNvSpPr>
          <p:nvPr>
            <p:ph type="subTitle" idx="4294967295"/>
          </p:nvPr>
        </p:nvSpPr>
        <p:spPr>
          <a:xfrm flipH="1">
            <a:off x="1544005" y="1399131"/>
            <a:ext cx="3262450" cy="326700"/>
          </a:xfrm>
          <a:prstGeom prst="rect">
            <a:avLst/>
          </a:prstGeom>
        </p:spPr>
        <p:txBody>
          <a:bodyPr spcFirstLastPara="1" wrap="square" lIns="91425" tIns="1260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r-HR" sz="1600" b="1" dirty="0"/>
              <a:t>PRONADI</a:t>
            </a:r>
            <a:r>
              <a:rPr lang="hr-HR" sz="1600" dirty="0"/>
              <a:t> e-romobil ili bicikl u blizini</a:t>
            </a:r>
            <a:endParaRPr sz="1800" dirty="0"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4294967295"/>
          </p:nvPr>
        </p:nvSpPr>
        <p:spPr>
          <a:xfrm flipH="1">
            <a:off x="1497943" y="1914495"/>
            <a:ext cx="3262450" cy="326700"/>
          </a:xfrm>
          <a:prstGeom prst="rect">
            <a:avLst/>
          </a:prstGeom>
        </p:spPr>
        <p:txBody>
          <a:bodyPr spcFirstLastPara="1" wrap="square" lIns="91425" tIns="1260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hr-HR" sz="1600" b="1" dirty="0"/>
              <a:t>REZERVIRAJ</a:t>
            </a:r>
            <a:r>
              <a:rPr lang="hr-HR" sz="1600" dirty="0"/>
              <a:t> unaprijed ili na licu mjesta</a:t>
            </a:r>
            <a:endParaRPr sz="1800" dirty="0"/>
          </a:p>
        </p:txBody>
      </p:sp>
      <p:sp>
        <p:nvSpPr>
          <p:cNvPr id="217" name="Google Shape;217;p22"/>
          <p:cNvSpPr txBox="1">
            <a:spLocks noGrp="1"/>
          </p:cNvSpPr>
          <p:nvPr>
            <p:ph type="subTitle" idx="4294967295"/>
          </p:nvPr>
        </p:nvSpPr>
        <p:spPr>
          <a:xfrm flipH="1">
            <a:off x="2263510" y="2443405"/>
            <a:ext cx="2489169" cy="326700"/>
          </a:xfrm>
          <a:prstGeom prst="rect">
            <a:avLst/>
          </a:prstGeom>
        </p:spPr>
        <p:txBody>
          <a:bodyPr spcFirstLastPara="1" wrap="square" lIns="91425" tIns="1260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hr-HR" sz="1600" b="1" dirty="0"/>
              <a:t>OTKLJUCAJ</a:t>
            </a:r>
            <a:endParaRPr sz="1800" b="1" dirty="0"/>
          </a:p>
        </p:txBody>
      </p:sp>
      <p:sp>
        <p:nvSpPr>
          <p:cNvPr id="219" name="Google Shape;219;p22"/>
          <p:cNvSpPr txBox="1">
            <a:spLocks noGrp="1"/>
          </p:cNvSpPr>
          <p:nvPr>
            <p:ph type="subTitle" idx="4294967295"/>
          </p:nvPr>
        </p:nvSpPr>
        <p:spPr>
          <a:xfrm flipH="1">
            <a:off x="2263513" y="2962416"/>
            <a:ext cx="2489166" cy="326700"/>
          </a:xfrm>
          <a:prstGeom prst="rect">
            <a:avLst/>
          </a:prstGeom>
        </p:spPr>
        <p:txBody>
          <a:bodyPr spcFirstLastPara="1" wrap="square" lIns="91425" tIns="126000" rIns="91425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hr-HR" sz="1600" b="1" dirty="0"/>
              <a:t>VOZI</a:t>
            </a:r>
            <a:endParaRPr sz="1800" dirty="0"/>
          </a:p>
        </p:txBody>
      </p:sp>
      <p:cxnSp>
        <p:nvCxnSpPr>
          <p:cNvPr id="232" name="Google Shape;232;p22"/>
          <p:cNvCxnSpPr/>
          <p:nvPr/>
        </p:nvCxnSpPr>
        <p:spPr>
          <a:xfrm>
            <a:off x="7783150" y="-1600"/>
            <a:ext cx="0" cy="51588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202;p22">
            <a:extLst>
              <a:ext uri="{FF2B5EF4-FFF2-40B4-BE49-F238E27FC236}">
                <a16:creationId xmlns:a16="http://schemas.microsoft.com/office/drawing/2014/main" id="{D6CE6EAE-9580-4E76-A9C4-7FB872CB7ECF}"/>
              </a:ext>
            </a:extLst>
          </p:cNvPr>
          <p:cNvCxnSpPr>
            <a:cxnSpLocks/>
          </p:cNvCxnSpPr>
          <p:nvPr/>
        </p:nvCxnSpPr>
        <p:spPr>
          <a:xfrm>
            <a:off x="4579714" y="3614036"/>
            <a:ext cx="3215314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207;p22">
            <a:extLst>
              <a:ext uri="{FF2B5EF4-FFF2-40B4-BE49-F238E27FC236}">
                <a16:creationId xmlns:a16="http://schemas.microsoft.com/office/drawing/2014/main" id="{3DAF1D9C-DD76-49BD-AFFE-93CD10F69C2E}"/>
              </a:ext>
            </a:extLst>
          </p:cNvPr>
          <p:cNvSpPr/>
          <p:nvPr/>
        </p:nvSpPr>
        <p:spPr>
          <a:xfrm>
            <a:off x="3986495" y="3498183"/>
            <a:ext cx="827676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73" name="Google Shape;219;p22">
            <a:extLst>
              <a:ext uri="{FF2B5EF4-FFF2-40B4-BE49-F238E27FC236}">
                <a16:creationId xmlns:a16="http://schemas.microsoft.com/office/drawing/2014/main" id="{64D06AE6-2D20-47E3-B969-14DC64EBEABE}"/>
              </a:ext>
            </a:extLst>
          </p:cNvPr>
          <p:cNvSpPr txBox="1">
            <a:spLocks/>
          </p:cNvSpPr>
          <p:nvPr/>
        </p:nvSpPr>
        <p:spPr>
          <a:xfrm flipH="1">
            <a:off x="2271227" y="3477833"/>
            <a:ext cx="2489166" cy="3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2600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■"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■"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●"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bel"/>
              <a:buChar char="○"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Abel"/>
              <a:buChar char="■"/>
              <a:defRPr sz="1200" b="0" i="0" u="none" strike="noStrike" cap="none">
                <a:solidFill>
                  <a:srgbClr val="43434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600"/>
              </a:spcAft>
              <a:buFont typeface="Abel"/>
              <a:buNone/>
            </a:pPr>
            <a:r>
              <a:rPr lang="hr-HR" sz="1600" b="1"/>
              <a:t>ZAKLJUCAJ</a:t>
            </a:r>
            <a:r>
              <a:rPr lang="hr-HR" sz="1600"/>
              <a:t> i ostavi</a:t>
            </a:r>
            <a:endParaRPr lang="hr-HR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3" name="Google Shape;243;p23"/>
          <p:cNvCxnSpPr/>
          <p:nvPr/>
        </p:nvCxnSpPr>
        <p:spPr>
          <a:xfrm rot="10800000">
            <a:off x="4870377" y="1275405"/>
            <a:ext cx="29196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45" name="Google Shape;245;p23"/>
          <p:cNvCxnSpPr/>
          <p:nvPr/>
        </p:nvCxnSpPr>
        <p:spPr>
          <a:xfrm rot="10800000">
            <a:off x="4870502" y="1785755"/>
            <a:ext cx="29052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49" name="Google Shape;249;p23"/>
          <p:cNvSpPr/>
          <p:nvPr/>
        </p:nvSpPr>
        <p:spPr>
          <a:xfrm>
            <a:off x="5003448" y="1147630"/>
            <a:ext cx="2636234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3"/>
          <p:cNvSpPr txBox="1"/>
          <p:nvPr/>
        </p:nvSpPr>
        <p:spPr>
          <a:xfrm flipH="1">
            <a:off x="5003372" y="1102655"/>
            <a:ext cx="2636234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-US" sz="1100" dirty="0"/>
              <a:t> For a fun activity with friends or solo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>
              <a:solidFill>
                <a:srgbClr val="434343"/>
              </a:solidFill>
            </a:endParaRPr>
          </a:p>
        </p:txBody>
      </p:sp>
      <p:sp>
        <p:nvSpPr>
          <p:cNvPr id="251" name="Google Shape;251;p23"/>
          <p:cNvSpPr/>
          <p:nvPr/>
        </p:nvSpPr>
        <p:spPr>
          <a:xfrm>
            <a:off x="5227727" y="1675830"/>
            <a:ext cx="2327132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3"/>
          <p:cNvSpPr txBox="1"/>
          <p:nvPr/>
        </p:nvSpPr>
        <p:spPr>
          <a:xfrm flipH="1">
            <a:off x="5218477" y="1620030"/>
            <a:ext cx="2327132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100" dirty="0"/>
              <a:t>Exploring a city or neighborhood</a:t>
            </a:r>
            <a:endParaRPr sz="1100" dirty="0">
              <a:solidFill>
                <a:srgbClr val="434343"/>
              </a:solidFill>
            </a:endParaRPr>
          </a:p>
        </p:txBody>
      </p:sp>
      <p:sp>
        <p:nvSpPr>
          <p:cNvPr id="253" name="Google Shape;253;p23"/>
          <p:cNvSpPr/>
          <p:nvPr/>
        </p:nvSpPr>
        <p:spPr>
          <a:xfrm>
            <a:off x="206400" y="0"/>
            <a:ext cx="946800" cy="51435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3"/>
          <p:cNvSpPr txBox="1">
            <a:spLocks noGrp="1"/>
          </p:cNvSpPr>
          <p:nvPr>
            <p:ph type="ctrTitle"/>
          </p:nvPr>
        </p:nvSpPr>
        <p:spPr>
          <a:xfrm>
            <a:off x="541049" y="2143950"/>
            <a:ext cx="3082367" cy="8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>
              <a:spcAft>
                <a:spcPts val="1600"/>
              </a:spcAft>
            </a:pPr>
            <a:r>
              <a:rPr lang="en-US" dirty="0"/>
              <a:t>When to ride with </a:t>
            </a:r>
            <a:r>
              <a:rPr lang="hr-HR" dirty="0"/>
              <a:t>CITY RIDE</a:t>
            </a:r>
            <a:endParaRPr lang="en-US" dirty="0"/>
          </a:p>
        </p:txBody>
      </p:sp>
      <p:cxnSp>
        <p:nvCxnSpPr>
          <p:cNvPr id="255" name="Google Shape;255;p23"/>
          <p:cNvCxnSpPr/>
          <p:nvPr/>
        </p:nvCxnSpPr>
        <p:spPr>
          <a:xfrm>
            <a:off x="7789977" y="-21300"/>
            <a:ext cx="0" cy="43305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41;p23">
            <a:extLst>
              <a:ext uri="{FF2B5EF4-FFF2-40B4-BE49-F238E27FC236}">
                <a16:creationId xmlns:a16="http://schemas.microsoft.com/office/drawing/2014/main" id="{40756EF7-DAA7-47BA-BBFD-30F2331DC8BB}"/>
              </a:ext>
            </a:extLst>
          </p:cNvPr>
          <p:cNvCxnSpPr/>
          <p:nvPr/>
        </p:nvCxnSpPr>
        <p:spPr>
          <a:xfrm rot="10800000">
            <a:off x="4870100" y="2260701"/>
            <a:ext cx="29124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2" name="Google Shape;242;p23">
            <a:extLst>
              <a:ext uri="{FF2B5EF4-FFF2-40B4-BE49-F238E27FC236}">
                <a16:creationId xmlns:a16="http://schemas.microsoft.com/office/drawing/2014/main" id="{D0037371-DB54-472E-AEA9-D0409312BEFC}"/>
              </a:ext>
            </a:extLst>
          </p:cNvPr>
          <p:cNvCxnSpPr/>
          <p:nvPr/>
        </p:nvCxnSpPr>
        <p:spPr>
          <a:xfrm rot="10800000">
            <a:off x="4870377" y="2780251"/>
            <a:ext cx="2919600" cy="6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3" name="Google Shape;243;p23">
            <a:extLst>
              <a:ext uri="{FF2B5EF4-FFF2-40B4-BE49-F238E27FC236}">
                <a16:creationId xmlns:a16="http://schemas.microsoft.com/office/drawing/2014/main" id="{4D889595-8EA4-4431-A1E1-8E2F0DA7DAFC}"/>
              </a:ext>
            </a:extLst>
          </p:cNvPr>
          <p:cNvCxnSpPr/>
          <p:nvPr/>
        </p:nvCxnSpPr>
        <p:spPr>
          <a:xfrm rot="10800000">
            <a:off x="4870052" y="3273353"/>
            <a:ext cx="29196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4" name="Google Shape;244;p23">
            <a:extLst>
              <a:ext uri="{FF2B5EF4-FFF2-40B4-BE49-F238E27FC236}">
                <a16:creationId xmlns:a16="http://schemas.microsoft.com/office/drawing/2014/main" id="{C3133409-03C0-473F-AC3A-6C9E28B28A66}"/>
              </a:ext>
            </a:extLst>
          </p:cNvPr>
          <p:cNvSpPr/>
          <p:nvPr/>
        </p:nvSpPr>
        <p:spPr>
          <a:xfrm>
            <a:off x="5003372" y="2140101"/>
            <a:ext cx="2015230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" name="Google Shape;245;p23">
            <a:extLst>
              <a:ext uri="{FF2B5EF4-FFF2-40B4-BE49-F238E27FC236}">
                <a16:creationId xmlns:a16="http://schemas.microsoft.com/office/drawing/2014/main" id="{CF7869E2-FE3B-44EB-82EF-7F3D1F8637E2}"/>
              </a:ext>
            </a:extLst>
          </p:cNvPr>
          <p:cNvCxnSpPr/>
          <p:nvPr/>
        </p:nvCxnSpPr>
        <p:spPr>
          <a:xfrm rot="10800000">
            <a:off x="4899053" y="3740802"/>
            <a:ext cx="29052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6" name="Google Shape;246;p23">
            <a:extLst>
              <a:ext uri="{FF2B5EF4-FFF2-40B4-BE49-F238E27FC236}">
                <a16:creationId xmlns:a16="http://schemas.microsoft.com/office/drawing/2014/main" id="{29C5A7C0-6DB9-4D3A-A645-6866D85FA169}"/>
              </a:ext>
            </a:extLst>
          </p:cNvPr>
          <p:cNvSpPr/>
          <p:nvPr/>
        </p:nvSpPr>
        <p:spPr>
          <a:xfrm>
            <a:off x="5117803" y="2667864"/>
            <a:ext cx="2521811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47;p23">
            <a:extLst>
              <a:ext uri="{FF2B5EF4-FFF2-40B4-BE49-F238E27FC236}">
                <a16:creationId xmlns:a16="http://schemas.microsoft.com/office/drawing/2014/main" id="{527369B8-5D11-4F16-901D-71EF67B0B17C}"/>
              </a:ext>
            </a:extLst>
          </p:cNvPr>
          <p:cNvSpPr txBox="1"/>
          <p:nvPr/>
        </p:nvSpPr>
        <p:spPr>
          <a:xfrm flipH="1">
            <a:off x="5003372" y="2101701"/>
            <a:ext cx="201523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-US" sz="1100" dirty="0"/>
              <a:t>Commuting to work or class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>
              <a:solidFill>
                <a:srgbClr val="434343"/>
              </a:solidFill>
            </a:endParaRPr>
          </a:p>
        </p:txBody>
      </p:sp>
      <p:sp>
        <p:nvSpPr>
          <p:cNvPr id="28" name="Google Shape;248;p23">
            <a:extLst>
              <a:ext uri="{FF2B5EF4-FFF2-40B4-BE49-F238E27FC236}">
                <a16:creationId xmlns:a16="http://schemas.microsoft.com/office/drawing/2014/main" id="{1595EB3E-E2EC-477F-AF37-29E35B107057}"/>
              </a:ext>
            </a:extLst>
          </p:cNvPr>
          <p:cNvSpPr txBox="1"/>
          <p:nvPr/>
        </p:nvSpPr>
        <p:spPr>
          <a:xfrm flipH="1">
            <a:off x="4937671" y="2611250"/>
            <a:ext cx="2521811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spcAft>
                <a:spcPts val="1600"/>
              </a:spcAft>
            </a:pPr>
            <a:r>
              <a:rPr lang="en-US" sz="1100" dirty="0"/>
              <a:t> Meeting up with friends and family</a:t>
            </a:r>
          </a:p>
        </p:txBody>
      </p:sp>
      <p:sp>
        <p:nvSpPr>
          <p:cNvPr id="29" name="Google Shape;249;p23">
            <a:extLst>
              <a:ext uri="{FF2B5EF4-FFF2-40B4-BE49-F238E27FC236}">
                <a16:creationId xmlns:a16="http://schemas.microsoft.com/office/drawing/2014/main" id="{0CA8F81B-B185-48CA-8671-8429F7E52835}"/>
              </a:ext>
            </a:extLst>
          </p:cNvPr>
          <p:cNvSpPr/>
          <p:nvPr/>
        </p:nvSpPr>
        <p:spPr>
          <a:xfrm>
            <a:off x="5492451" y="3145578"/>
            <a:ext cx="1454037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50;p23">
            <a:extLst>
              <a:ext uri="{FF2B5EF4-FFF2-40B4-BE49-F238E27FC236}">
                <a16:creationId xmlns:a16="http://schemas.microsoft.com/office/drawing/2014/main" id="{B97982F5-354C-4A61-A4BA-D561FF33D55E}"/>
              </a:ext>
            </a:extLst>
          </p:cNvPr>
          <p:cNvSpPr txBox="1"/>
          <p:nvPr/>
        </p:nvSpPr>
        <p:spPr>
          <a:xfrm flipH="1">
            <a:off x="5525677" y="3100603"/>
            <a:ext cx="1404633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>
              <a:spcAft>
                <a:spcPts val="1600"/>
              </a:spcAft>
            </a:pPr>
            <a:r>
              <a:rPr lang="en-US" sz="1100" dirty="0"/>
              <a:t>Going out to eat</a:t>
            </a:r>
          </a:p>
        </p:txBody>
      </p:sp>
      <p:sp>
        <p:nvSpPr>
          <p:cNvPr id="31" name="Google Shape;251;p23">
            <a:extLst>
              <a:ext uri="{FF2B5EF4-FFF2-40B4-BE49-F238E27FC236}">
                <a16:creationId xmlns:a16="http://schemas.microsoft.com/office/drawing/2014/main" id="{11A25BA1-F452-4ECE-8C11-D87188099E13}"/>
              </a:ext>
            </a:extLst>
          </p:cNvPr>
          <p:cNvSpPr/>
          <p:nvPr/>
        </p:nvSpPr>
        <p:spPr>
          <a:xfrm>
            <a:off x="5588788" y="3639682"/>
            <a:ext cx="1527345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52;p23">
            <a:extLst>
              <a:ext uri="{FF2B5EF4-FFF2-40B4-BE49-F238E27FC236}">
                <a16:creationId xmlns:a16="http://schemas.microsoft.com/office/drawing/2014/main" id="{9A5A70D9-EDFE-435D-9672-2A57C0651148}"/>
              </a:ext>
            </a:extLst>
          </p:cNvPr>
          <p:cNvSpPr txBox="1"/>
          <p:nvPr/>
        </p:nvSpPr>
        <p:spPr>
          <a:xfrm flipH="1">
            <a:off x="5363369" y="3598761"/>
            <a:ext cx="1729248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-US" sz="1100" dirty="0"/>
              <a:t>Running errands</a:t>
            </a:r>
            <a:endParaRPr lang="en-US" sz="1100" dirty="0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100" dirty="0">
              <a:solidFill>
                <a:srgbClr val="434343"/>
              </a:solidFill>
            </a:endParaRPr>
          </a:p>
        </p:txBody>
      </p:sp>
      <p:cxnSp>
        <p:nvCxnSpPr>
          <p:cNvPr id="33" name="Google Shape;245;p23">
            <a:extLst>
              <a:ext uri="{FF2B5EF4-FFF2-40B4-BE49-F238E27FC236}">
                <a16:creationId xmlns:a16="http://schemas.microsoft.com/office/drawing/2014/main" id="{CF7869E2-FE3B-44EB-82EF-7F3D1F8637E2}"/>
              </a:ext>
            </a:extLst>
          </p:cNvPr>
          <p:cNvCxnSpPr/>
          <p:nvPr/>
        </p:nvCxnSpPr>
        <p:spPr>
          <a:xfrm rot="10800000">
            <a:off x="4884452" y="793284"/>
            <a:ext cx="29052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4" name="Google Shape;251;p23">
            <a:extLst>
              <a:ext uri="{FF2B5EF4-FFF2-40B4-BE49-F238E27FC236}">
                <a16:creationId xmlns:a16="http://schemas.microsoft.com/office/drawing/2014/main" id="{11A25BA1-F452-4ECE-8C11-D87188099E13}"/>
              </a:ext>
            </a:extLst>
          </p:cNvPr>
          <p:cNvSpPr/>
          <p:nvPr/>
        </p:nvSpPr>
        <p:spPr>
          <a:xfrm>
            <a:off x="5241676" y="683359"/>
            <a:ext cx="2232079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252;p23">
            <a:extLst>
              <a:ext uri="{FF2B5EF4-FFF2-40B4-BE49-F238E27FC236}">
                <a16:creationId xmlns:a16="http://schemas.microsoft.com/office/drawing/2014/main" id="{9A5A70D9-EDFE-435D-9672-2A57C0651148}"/>
              </a:ext>
            </a:extLst>
          </p:cNvPr>
          <p:cNvSpPr txBox="1"/>
          <p:nvPr/>
        </p:nvSpPr>
        <p:spPr>
          <a:xfrm flipH="1">
            <a:off x="5135521" y="668755"/>
            <a:ext cx="2527142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1100" dirty="0"/>
              <a:t>Rides to/from public transit stations</a:t>
            </a:r>
            <a:endParaRPr sz="1100" dirty="0"/>
          </a:p>
        </p:txBody>
      </p:sp>
      <p:cxnSp>
        <p:nvCxnSpPr>
          <p:cNvPr id="36" name="Google Shape;245;p23">
            <a:extLst>
              <a:ext uri="{FF2B5EF4-FFF2-40B4-BE49-F238E27FC236}">
                <a16:creationId xmlns:a16="http://schemas.microsoft.com/office/drawing/2014/main" id="{C23993E5-5927-4F61-91AF-99E95FA88886}"/>
              </a:ext>
            </a:extLst>
          </p:cNvPr>
          <p:cNvCxnSpPr/>
          <p:nvPr/>
        </p:nvCxnSpPr>
        <p:spPr>
          <a:xfrm rot="10800000">
            <a:off x="4899053" y="4193698"/>
            <a:ext cx="2905200" cy="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7" name="Google Shape;251;p23">
            <a:extLst>
              <a:ext uri="{FF2B5EF4-FFF2-40B4-BE49-F238E27FC236}">
                <a16:creationId xmlns:a16="http://schemas.microsoft.com/office/drawing/2014/main" id="{042BE027-3AD5-467C-BA77-D2B523F948C6}"/>
              </a:ext>
            </a:extLst>
          </p:cNvPr>
          <p:cNvSpPr/>
          <p:nvPr/>
        </p:nvSpPr>
        <p:spPr>
          <a:xfrm>
            <a:off x="5245119" y="4092200"/>
            <a:ext cx="2047854" cy="2412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 </a:t>
            </a:r>
            <a:r>
              <a:rPr lang="en-US" sz="1100" dirty="0"/>
              <a:t>Travel and tourist groups</a:t>
            </a:r>
            <a:endParaRPr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/>
          <p:nvPr/>
        </p:nvSpPr>
        <p:spPr>
          <a:xfrm>
            <a:off x="0" y="673200"/>
            <a:ext cx="66696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t="20810" b="20816"/>
          <a:stretch/>
        </p:blipFill>
        <p:spPr>
          <a:xfrm>
            <a:off x="0" y="0"/>
            <a:ext cx="5876897" cy="514342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3593467" y="0"/>
            <a:ext cx="1628400" cy="45153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ctrTitle"/>
          </p:nvPr>
        </p:nvSpPr>
        <p:spPr>
          <a:xfrm>
            <a:off x="2591154" y="1545412"/>
            <a:ext cx="30939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solidFill>
                  <a:srgbClr val="FFF566"/>
                </a:solidFill>
              </a:rPr>
              <a:t>PREDNOSTI</a:t>
            </a:r>
            <a:endParaRPr dirty="0">
              <a:solidFill>
                <a:srgbClr val="FFF566"/>
              </a:solidFill>
            </a:endParaRPr>
          </a:p>
        </p:txBody>
      </p:sp>
      <p:sp>
        <p:nvSpPr>
          <p:cNvPr id="13" name="Google Shape;90;p17">
            <a:extLst>
              <a:ext uri="{FF2B5EF4-FFF2-40B4-BE49-F238E27FC236}">
                <a16:creationId xmlns:a16="http://schemas.microsoft.com/office/drawing/2014/main" id="{8F2B9333-95E1-4B2F-96E2-2542CA5945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87940" y="3427779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Clr>
                <a:srgbClr val="000000"/>
              </a:buClr>
              <a:buFont typeface="Arial"/>
            </a:pPr>
            <a:r>
              <a:rPr lang="pl-PL" sz="1400" dirty="0">
                <a:latin typeface="Arial"/>
                <a:cs typeface="Arial"/>
                <a:sym typeface="Arial"/>
              </a:rPr>
              <a:t>Praktična za izbjegavanje gužvi u gradu, za istraživanje grada, za putovanje na posao i sl.</a:t>
            </a:r>
            <a:endParaRPr sz="1400" dirty="0">
              <a:latin typeface="Arial"/>
              <a:cs typeface="Arial"/>
              <a:sym typeface="Arial"/>
            </a:endParaRPr>
          </a:p>
        </p:txBody>
      </p:sp>
      <p:sp>
        <p:nvSpPr>
          <p:cNvPr id="14" name="Google Shape;91;p17">
            <a:extLst>
              <a:ext uri="{FF2B5EF4-FFF2-40B4-BE49-F238E27FC236}">
                <a16:creationId xmlns:a16="http://schemas.microsoft.com/office/drawing/2014/main" id="{7F9FF2CF-E731-46FD-8555-3978588B0E16}"/>
              </a:ext>
            </a:extLst>
          </p:cNvPr>
          <p:cNvSpPr txBox="1">
            <a:spLocks/>
          </p:cNvSpPr>
          <p:nvPr/>
        </p:nvSpPr>
        <p:spPr>
          <a:xfrm>
            <a:off x="6987940" y="2630029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hr-HR" dirty="0"/>
              <a:t>N</a:t>
            </a:r>
            <a:r>
              <a:rPr lang="pt-BR" dirty="0"/>
              <a:t>etko drugi se brine</a:t>
            </a:r>
            <a:r>
              <a:rPr lang="hr-HR" dirty="0"/>
              <a:t> o održavanju, punjenju baterija i sl.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5" name="Google Shape;92;p17">
            <a:extLst>
              <a:ext uri="{FF2B5EF4-FFF2-40B4-BE49-F238E27FC236}">
                <a16:creationId xmlns:a16="http://schemas.microsoft.com/office/drawing/2014/main" id="{DC354154-E214-48A9-BBD2-3CB63ECA2078}"/>
              </a:ext>
            </a:extLst>
          </p:cNvPr>
          <p:cNvSpPr txBox="1">
            <a:spLocks/>
          </p:cNvSpPr>
          <p:nvPr/>
        </p:nvSpPr>
        <p:spPr>
          <a:xfrm>
            <a:off x="6987940" y="1034529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hr-HR" dirty="0">
                <a:solidFill>
                  <a:srgbClr val="434343"/>
                </a:solidFill>
              </a:rPr>
              <a:t>P</a:t>
            </a:r>
            <a:r>
              <a:rPr lang="en-US" dirty="0" err="1">
                <a:solidFill>
                  <a:srgbClr val="434343"/>
                </a:solidFill>
              </a:rPr>
              <a:t>raktič</a:t>
            </a:r>
            <a:r>
              <a:rPr lang="hr-HR" dirty="0">
                <a:solidFill>
                  <a:srgbClr val="434343"/>
                </a:solidFill>
              </a:rPr>
              <a:t>na</a:t>
            </a:r>
            <a:r>
              <a:rPr lang="en-US" dirty="0">
                <a:solidFill>
                  <a:srgbClr val="434343"/>
                </a:solidFill>
              </a:rPr>
              <a:t> u </a:t>
            </a:r>
            <a:r>
              <a:rPr lang="en-US" dirty="0" err="1">
                <a:solidFill>
                  <a:srgbClr val="434343"/>
                </a:solidFill>
              </a:rPr>
              <a:t>slučaju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hr-HR" dirty="0">
                <a:solidFill>
                  <a:srgbClr val="434343"/>
                </a:solidFill>
              </a:rPr>
              <a:t>izvanrednih situacija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en-US" dirty="0" err="1">
                <a:solidFill>
                  <a:srgbClr val="434343"/>
                </a:solidFill>
              </a:rPr>
              <a:t>na</a:t>
            </a:r>
            <a:r>
              <a:rPr lang="en-US" dirty="0">
                <a:solidFill>
                  <a:srgbClr val="434343"/>
                </a:solidFill>
              </a:rPr>
              <a:t> cesti</a:t>
            </a:r>
          </a:p>
        </p:txBody>
      </p:sp>
      <p:sp>
        <p:nvSpPr>
          <p:cNvPr id="16" name="Google Shape;93;p17">
            <a:extLst>
              <a:ext uri="{FF2B5EF4-FFF2-40B4-BE49-F238E27FC236}">
                <a16:creationId xmlns:a16="http://schemas.microsoft.com/office/drawing/2014/main" id="{8C528CCD-D07E-4ED1-A2AE-FC673061C75C}"/>
              </a:ext>
            </a:extLst>
          </p:cNvPr>
          <p:cNvSpPr txBox="1">
            <a:spLocks/>
          </p:cNvSpPr>
          <p:nvPr/>
        </p:nvSpPr>
        <p:spPr>
          <a:xfrm>
            <a:off x="6987940" y="1832279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pl-PL" dirty="0">
                <a:solidFill>
                  <a:srgbClr val="434343"/>
                </a:solidFill>
              </a:rPr>
              <a:t>Praktična za kratke relacije, umjesto taksija, ubera i sl.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7" name="Google Shape;144;p19">
            <a:extLst>
              <a:ext uri="{FF2B5EF4-FFF2-40B4-BE49-F238E27FC236}">
                <a16:creationId xmlns:a16="http://schemas.microsoft.com/office/drawing/2014/main" id="{6F56B175-DDE3-4E47-A853-6AFFB6C7B9A6}"/>
              </a:ext>
            </a:extLst>
          </p:cNvPr>
          <p:cNvSpPr/>
          <p:nvPr/>
        </p:nvSpPr>
        <p:spPr>
          <a:xfrm>
            <a:off x="3745867" y="152400"/>
            <a:ext cx="1628400" cy="45153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/>
          <p:nvPr/>
        </p:nvSpPr>
        <p:spPr>
          <a:xfrm>
            <a:off x="0" y="673200"/>
            <a:ext cx="66696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t="20810" b="20816"/>
          <a:stretch/>
        </p:blipFill>
        <p:spPr>
          <a:xfrm>
            <a:off x="0" y="0"/>
            <a:ext cx="5876897" cy="514342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3593467" y="0"/>
            <a:ext cx="1628400" cy="45153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ctrTitle"/>
          </p:nvPr>
        </p:nvSpPr>
        <p:spPr>
          <a:xfrm>
            <a:off x="2591154" y="1545412"/>
            <a:ext cx="30939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solidFill>
                  <a:srgbClr val="FFF566"/>
                </a:solidFill>
              </a:rPr>
              <a:t>PREDNOSTI</a:t>
            </a:r>
            <a:endParaRPr dirty="0">
              <a:solidFill>
                <a:srgbClr val="FFF566"/>
              </a:solidFill>
            </a:endParaRPr>
          </a:p>
        </p:txBody>
      </p:sp>
      <p:sp>
        <p:nvSpPr>
          <p:cNvPr id="13" name="Google Shape;90;p17">
            <a:extLst>
              <a:ext uri="{FF2B5EF4-FFF2-40B4-BE49-F238E27FC236}">
                <a16:creationId xmlns:a16="http://schemas.microsoft.com/office/drawing/2014/main" id="{8F2B9333-95E1-4B2F-96E2-2542CA5945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87940" y="2673422"/>
            <a:ext cx="1810500" cy="18418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hr-HR" sz="1400" dirty="0">
                <a:latin typeface="Arial"/>
                <a:cs typeface="Arial"/>
              </a:rPr>
              <a:t>K</a:t>
            </a:r>
            <a:r>
              <a:rPr lang="en-US" sz="1400" dirty="0" err="1">
                <a:latin typeface="Arial"/>
                <a:cs typeface="Arial"/>
                <a:sym typeface="Arial"/>
              </a:rPr>
              <a:t>orisnik</a:t>
            </a:r>
            <a:r>
              <a:rPr lang="en-US" sz="1400" dirty="0">
                <a:latin typeface="Arial"/>
                <a:cs typeface="Arial"/>
                <a:sym typeface="Arial"/>
              </a:rPr>
              <a:t> ne mora </a:t>
            </a:r>
            <a:r>
              <a:rPr lang="en-US" sz="1400" dirty="0" err="1">
                <a:latin typeface="Arial"/>
                <a:cs typeface="Arial"/>
                <a:sym typeface="Arial"/>
              </a:rPr>
              <a:t>razmišljati</a:t>
            </a:r>
            <a:r>
              <a:rPr lang="en-US" sz="1400" dirty="0">
                <a:latin typeface="Arial"/>
                <a:cs typeface="Arial"/>
                <a:sym typeface="Arial"/>
              </a:rPr>
              <a:t> </a:t>
            </a:r>
            <a:r>
              <a:rPr lang="en-US" sz="1400" dirty="0" err="1">
                <a:latin typeface="Arial"/>
                <a:cs typeface="Arial"/>
                <a:sym typeface="Arial"/>
              </a:rPr>
              <a:t>gdje</a:t>
            </a:r>
            <a:r>
              <a:rPr lang="en-US" sz="1400" dirty="0">
                <a:latin typeface="Arial"/>
                <a:cs typeface="Arial"/>
                <a:sym typeface="Arial"/>
              </a:rPr>
              <a:t> </a:t>
            </a:r>
            <a:r>
              <a:rPr lang="en-US" sz="1400" dirty="0" err="1">
                <a:latin typeface="Arial"/>
                <a:cs typeface="Arial"/>
                <a:sym typeface="Arial"/>
              </a:rPr>
              <a:t>parkirati</a:t>
            </a:r>
            <a:r>
              <a:rPr lang="en-US" sz="1400" dirty="0">
                <a:latin typeface="Arial"/>
                <a:cs typeface="Arial"/>
                <a:sym typeface="Arial"/>
              </a:rPr>
              <a:t> e-</a:t>
            </a:r>
            <a:r>
              <a:rPr lang="en-US" sz="1400" dirty="0" err="1">
                <a:latin typeface="Arial"/>
                <a:cs typeface="Arial"/>
                <a:sym typeface="Arial"/>
              </a:rPr>
              <a:t>romobil</a:t>
            </a:r>
            <a:r>
              <a:rPr lang="en-US" sz="1400" dirty="0">
                <a:latin typeface="Arial"/>
                <a:cs typeface="Arial"/>
                <a:sym typeface="Arial"/>
              </a:rPr>
              <a:t>/</a:t>
            </a:r>
            <a:r>
              <a:rPr lang="hr-HR" sz="1400" dirty="0">
                <a:latin typeface="Arial"/>
                <a:cs typeface="Arial"/>
                <a:sym typeface="Arial"/>
              </a:rPr>
              <a:t> </a:t>
            </a:r>
            <a:r>
              <a:rPr lang="en-US" sz="1400" dirty="0" err="1">
                <a:latin typeface="Arial"/>
                <a:cs typeface="Arial"/>
                <a:sym typeface="Arial"/>
              </a:rPr>
              <a:t>bicikl</a:t>
            </a:r>
            <a:r>
              <a:rPr lang="en-US" sz="1400" dirty="0">
                <a:latin typeface="Arial"/>
                <a:cs typeface="Arial"/>
                <a:sym typeface="Arial"/>
              </a:rPr>
              <a:t> </a:t>
            </a:r>
            <a:r>
              <a:rPr lang="en-US" sz="1400" dirty="0" err="1">
                <a:latin typeface="Arial"/>
                <a:cs typeface="Arial"/>
                <a:sym typeface="Arial"/>
              </a:rPr>
              <a:t>i</a:t>
            </a:r>
            <a:r>
              <a:rPr lang="en-US" sz="1400" dirty="0">
                <a:latin typeface="Arial"/>
                <a:cs typeface="Arial"/>
                <a:sym typeface="Arial"/>
              </a:rPr>
              <a:t> </a:t>
            </a:r>
            <a:r>
              <a:rPr lang="en-US" sz="1400" dirty="0" err="1">
                <a:latin typeface="Arial"/>
                <a:cs typeface="Arial"/>
                <a:sym typeface="Arial"/>
              </a:rPr>
              <a:t>hoće</a:t>
            </a:r>
            <a:r>
              <a:rPr lang="en-US" sz="1400" dirty="0">
                <a:latin typeface="Arial"/>
                <a:cs typeface="Arial"/>
                <a:sym typeface="Arial"/>
              </a:rPr>
              <a:t> li </a:t>
            </a:r>
            <a:r>
              <a:rPr lang="en-US" sz="1400" dirty="0" err="1">
                <a:latin typeface="Arial"/>
                <a:cs typeface="Arial"/>
                <a:sym typeface="Arial"/>
              </a:rPr>
              <a:t>ga</a:t>
            </a:r>
            <a:r>
              <a:rPr lang="en-US" sz="1400" dirty="0">
                <a:latin typeface="Arial"/>
                <a:cs typeface="Arial"/>
                <a:sym typeface="Arial"/>
              </a:rPr>
              <a:t> </a:t>
            </a:r>
            <a:r>
              <a:rPr lang="en-US" sz="1400" dirty="0" err="1">
                <a:latin typeface="Arial"/>
                <a:cs typeface="Arial"/>
                <a:sym typeface="Arial"/>
              </a:rPr>
              <a:t>netko</a:t>
            </a:r>
            <a:r>
              <a:rPr lang="hr-HR" sz="1400" dirty="0">
                <a:latin typeface="Arial"/>
                <a:cs typeface="Arial"/>
                <a:sym typeface="Arial"/>
              </a:rPr>
              <a:t> ukrasti</a:t>
            </a:r>
            <a:r>
              <a:rPr lang="en-US" sz="1400" dirty="0">
                <a:latin typeface="Arial"/>
                <a:cs typeface="Arial"/>
                <a:sym typeface="Arial"/>
              </a:rPr>
              <a:t> </a:t>
            </a:r>
            <a:r>
              <a:rPr lang="hr-HR" sz="1400" dirty="0">
                <a:latin typeface="Arial"/>
                <a:cs typeface="Arial"/>
                <a:sym typeface="Arial"/>
              </a:rPr>
              <a:t>jer</a:t>
            </a:r>
            <a:r>
              <a:rPr lang="en-US" sz="1400" dirty="0">
                <a:latin typeface="Arial"/>
                <a:cs typeface="Arial"/>
                <a:sym typeface="Arial"/>
              </a:rPr>
              <a:t> e-</a:t>
            </a:r>
            <a:r>
              <a:rPr lang="en-US" sz="1400" dirty="0" err="1">
                <a:latin typeface="Arial"/>
                <a:cs typeface="Arial"/>
                <a:sym typeface="Arial"/>
              </a:rPr>
              <a:t>romobil</a:t>
            </a:r>
            <a:r>
              <a:rPr lang="en-US" sz="1400" dirty="0">
                <a:latin typeface="Arial"/>
                <a:cs typeface="Arial"/>
                <a:sym typeface="Arial"/>
              </a:rPr>
              <a:t>/</a:t>
            </a:r>
            <a:r>
              <a:rPr lang="hr-HR" sz="1400" dirty="0">
                <a:latin typeface="Arial"/>
                <a:cs typeface="Arial"/>
                <a:sym typeface="Arial"/>
              </a:rPr>
              <a:t> </a:t>
            </a:r>
            <a:r>
              <a:rPr lang="en-US" sz="1400" dirty="0" err="1">
                <a:latin typeface="Arial"/>
                <a:cs typeface="Arial"/>
                <a:sym typeface="Arial"/>
              </a:rPr>
              <a:t>bicikl</a:t>
            </a:r>
            <a:r>
              <a:rPr lang="en-US" sz="1400" dirty="0">
                <a:latin typeface="Arial"/>
                <a:cs typeface="Arial"/>
                <a:sym typeface="Arial"/>
              </a:rPr>
              <a:t> </a:t>
            </a:r>
            <a:r>
              <a:rPr lang="hr-HR" sz="1400" dirty="0">
                <a:latin typeface="Arial"/>
                <a:cs typeface="Arial"/>
                <a:sym typeface="Arial"/>
              </a:rPr>
              <a:t>nije </a:t>
            </a:r>
            <a:r>
              <a:rPr lang="en-US" sz="1400" dirty="0" err="1">
                <a:latin typeface="Arial"/>
                <a:cs typeface="Arial"/>
                <a:sym typeface="Arial"/>
              </a:rPr>
              <a:t>njegov</a:t>
            </a:r>
            <a:endParaRPr lang="en-US" sz="1400" dirty="0">
              <a:latin typeface="Arial"/>
              <a:cs typeface="Arial"/>
              <a:sym typeface="Arial"/>
            </a:endParaRPr>
          </a:p>
        </p:txBody>
      </p:sp>
      <p:sp>
        <p:nvSpPr>
          <p:cNvPr id="15" name="Google Shape;92;p17">
            <a:extLst>
              <a:ext uri="{FF2B5EF4-FFF2-40B4-BE49-F238E27FC236}">
                <a16:creationId xmlns:a16="http://schemas.microsoft.com/office/drawing/2014/main" id="{DC354154-E214-48A9-BBD2-3CB63ECA2078}"/>
              </a:ext>
            </a:extLst>
          </p:cNvPr>
          <p:cNvSpPr txBox="1">
            <a:spLocks/>
          </p:cNvSpPr>
          <p:nvPr/>
        </p:nvSpPr>
        <p:spPr>
          <a:xfrm>
            <a:off x="6987940" y="1034529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pl-PL" dirty="0">
                <a:solidFill>
                  <a:srgbClr val="434343"/>
                </a:solidFill>
              </a:rPr>
              <a:t>Praktična  u kombinaciji s automobilom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6" name="Google Shape;93;p17">
            <a:extLst>
              <a:ext uri="{FF2B5EF4-FFF2-40B4-BE49-F238E27FC236}">
                <a16:creationId xmlns:a16="http://schemas.microsoft.com/office/drawing/2014/main" id="{8C528CCD-D07E-4ED1-A2AE-FC673061C75C}"/>
              </a:ext>
            </a:extLst>
          </p:cNvPr>
          <p:cNvSpPr txBox="1">
            <a:spLocks/>
          </p:cNvSpPr>
          <p:nvPr/>
        </p:nvSpPr>
        <p:spPr>
          <a:xfrm>
            <a:off x="6987940" y="1832279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/>
            <a:r>
              <a:rPr lang="pl-PL" dirty="0"/>
              <a:t>Cijene su niže od cijena ubera, taksija i sl.</a:t>
            </a:r>
            <a:endParaRPr lang="pl-PL" dirty="0">
              <a:solidFill>
                <a:srgbClr val="434343"/>
              </a:solidFill>
            </a:endParaRPr>
          </a:p>
        </p:txBody>
      </p:sp>
      <p:sp>
        <p:nvSpPr>
          <p:cNvPr id="17" name="Google Shape;144;p19">
            <a:extLst>
              <a:ext uri="{FF2B5EF4-FFF2-40B4-BE49-F238E27FC236}">
                <a16:creationId xmlns:a16="http://schemas.microsoft.com/office/drawing/2014/main" id="{6F56B175-DDE3-4E47-A853-6AFFB6C7B9A6}"/>
              </a:ext>
            </a:extLst>
          </p:cNvPr>
          <p:cNvSpPr/>
          <p:nvPr/>
        </p:nvSpPr>
        <p:spPr>
          <a:xfrm>
            <a:off x="3745867" y="152400"/>
            <a:ext cx="1628400" cy="45153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282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/>
          <p:nvPr/>
        </p:nvSpPr>
        <p:spPr>
          <a:xfrm>
            <a:off x="0" y="673200"/>
            <a:ext cx="6669600" cy="44703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t="20810" b="20816"/>
          <a:stretch/>
        </p:blipFill>
        <p:spPr>
          <a:xfrm>
            <a:off x="0" y="0"/>
            <a:ext cx="5876897" cy="514342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3593467" y="0"/>
            <a:ext cx="1628400" cy="45153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ctrTitle"/>
          </p:nvPr>
        </p:nvSpPr>
        <p:spPr>
          <a:xfrm>
            <a:off x="2591154" y="1545412"/>
            <a:ext cx="30939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solidFill>
                  <a:srgbClr val="FFF566"/>
                </a:solidFill>
              </a:rPr>
              <a:t>NEDOSTACI</a:t>
            </a:r>
            <a:endParaRPr dirty="0">
              <a:solidFill>
                <a:srgbClr val="FFF566"/>
              </a:solidFill>
            </a:endParaRPr>
          </a:p>
        </p:txBody>
      </p:sp>
      <p:sp>
        <p:nvSpPr>
          <p:cNvPr id="13" name="Google Shape;90;p17">
            <a:extLst>
              <a:ext uri="{FF2B5EF4-FFF2-40B4-BE49-F238E27FC236}">
                <a16:creationId xmlns:a16="http://schemas.microsoft.com/office/drawing/2014/main" id="{8F2B9333-95E1-4B2F-96E2-2542CA5945A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74727" y="306645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Clr>
                <a:srgbClr val="000000"/>
              </a:buClr>
              <a:buFont typeface="Arial"/>
            </a:pPr>
            <a:r>
              <a:rPr lang="hr-HR" sz="1400" dirty="0">
                <a:latin typeface="Arial"/>
                <a:cs typeface="Arial"/>
                <a:sym typeface="Arial"/>
              </a:rPr>
              <a:t>P</a:t>
            </a:r>
            <a:r>
              <a:rPr lang="it-IT" sz="1400" dirty="0" err="1">
                <a:latin typeface="Arial"/>
                <a:cs typeface="Arial"/>
                <a:sym typeface="Arial"/>
              </a:rPr>
              <a:t>onekad</a:t>
            </a:r>
            <a:r>
              <a:rPr lang="it-IT" sz="1400" dirty="0">
                <a:latin typeface="Arial"/>
                <a:cs typeface="Arial"/>
                <a:sym typeface="Arial"/>
              </a:rPr>
              <a:t> su </a:t>
            </a:r>
            <a:r>
              <a:rPr lang="it-IT" sz="1400" dirty="0" err="1">
                <a:latin typeface="Arial"/>
                <a:cs typeface="Arial"/>
                <a:sym typeface="Arial"/>
              </a:rPr>
              <a:t>svi</a:t>
            </a:r>
            <a:r>
              <a:rPr lang="it-IT" sz="1400" dirty="0">
                <a:latin typeface="Arial"/>
                <a:cs typeface="Arial"/>
                <a:sym typeface="Arial"/>
              </a:rPr>
              <a:t> e-</a:t>
            </a:r>
            <a:r>
              <a:rPr lang="it-IT" sz="1400" dirty="0" err="1">
                <a:latin typeface="Arial"/>
                <a:cs typeface="Arial"/>
                <a:sym typeface="Arial"/>
              </a:rPr>
              <a:t>romobili</a:t>
            </a:r>
            <a:r>
              <a:rPr lang="it-IT" sz="1400" dirty="0">
                <a:latin typeface="Arial"/>
                <a:cs typeface="Arial"/>
                <a:sym typeface="Arial"/>
              </a:rPr>
              <a:t>/</a:t>
            </a:r>
            <a:r>
              <a:rPr lang="it-IT" sz="1400" dirty="0" err="1">
                <a:latin typeface="Arial"/>
                <a:cs typeface="Arial"/>
                <a:sym typeface="Arial"/>
              </a:rPr>
              <a:t>bicikli</a:t>
            </a:r>
            <a:r>
              <a:rPr lang="it-IT" sz="1400" dirty="0">
                <a:latin typeface="Arial"/>
                <a:cs typeface="Arial"/>
                <a:sym typeface="Arial"/>
              </a:rPr>
              <a:t> </a:t>
            </a:r>
            <a:r>
              <a:rPr lang="it-IT" sz="1400" dirty="0" err="1">
                <a:latin typeface="Arial"/>
                <a:cs typeface="Arial"/>
                <a:sym typeface="Arial"/>
              </a:rPr>
              <a:t>zauzeti</a:t>
            </a:r>
            <a:endParaRPr sz="1400" dirty="0">
              <a:latin typeface="Arial"/>
              <a:cs typeface="Arial"/>
              <a:sym typeface="Arial"/>
            </a:endParaRPr>
          </a:p>
        </p:txBody>
      </p:sp>
      <p:sp>
        <p:nvSpPr>
          <p:cNvPr id="14" name="Google Shape;91;p17">
            <a:extLst>
              <a:ext uri="{FF2B5EF4-FFF2-40B4-BE49-F238E27FC236}">
                <a16:creationId xmlns:a16="http://schemas.microsoft.com/office/drawing/2014/main" id="{7F9FF2CF-E731-46FD-8555-3978588B0E16}"/>
              </a:ext>
            </a:extLst>
          </p:cNvPr>
          <p:cNvSpPr txBox="1">
            <a:spLocks/>
          </p:cNvSpPr>
          <p:nvPr/>
        </p:nvSpPr>
        <p:spPr>
          <a:xfrm>
            <a:off x="6974727" y="226870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hr-HR" dirty="0"/>
              <a:t>E</a:t>
            </a:r>
            <a:r>
              <a:rPr lang="it-IT" dirty="0"/>
              <a:t>-</a:t>
            </a:r>
            <a:r>
              <a:rPr lang="it-IT" dirty="0" err="1"/>
              <a:t>romobili</a:t>
            </a:r>
            <a:r>
              <a:rPr lang="it-IT" dirty="0"/>
              <a:t> su </a:t>
            </a:r>
            <a:r>
              <a:rPr lang="it-IT" dirty="0" err="1"/>
              <a:t>brzi</a:t>
            </a:r>
            <a:r>
              <a:rPr lang="it-IT" dirty="0"/>
              <a:t> i </a:t>
            </a:r>
            <a:r>
              <a:rPr lang="it-IT" dirty="0" err="1"/>
              <a:t>tihi</a:t>
            </a:r>
            <a:r>
              <a:rPr lang="it-IT" dirty="0"/>
              <a:t> </a:t>
            </a:r>
            <a:r>
              <a:rPr lang="it-IT" dirty="0" err="1"/>
              <a:t>uređaji</a:t>
            </a:r>
            <a:r>
              <a:rPr lang="it-IT" dirty="0"/>
              <a:t>, </a:t>
            </a:r>
            <a:r>
              <a:rPr lang="it-IT" dirty="0" err="1"/>
              <a:t>opasni</a:t>
            </a:r>
            <a:r>
              <a:rPr lang="it-IT" dirty="0"/>
              <a:t> u </a:t>
            </a:r>
            <a:r>
              <a:rPr lang="it-IT" dirty="0" err="1"/>
              <a:t>prometu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5" name="Google Shape;92;p17">
            <a:extLst>
              <a:ext uri="{FF2B5EF4-FFF2-40B4-BE49-F238E27FC236}">
                <a16:creationId xmlns:a16="http://schemas.microsoft.com/office/drawing/2014/main" id="{DC354154-E214-48A9-BBD2-3CB63ECA2078}"/>
              </a:ext>
            </a:extLst>
          </p:cNvPr>
          <p:cNvSpPr txBox="1">
            <a:spLocks/>
          </p:cNvSpPr>
          <p:nvPr/>
        </p:nvSpPr>
        <p:spPr>
          <a:xfrm>
            <a:off x="6974727" y="673200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hr-HR" dirty="0">
                <a:solidFill>
                  <a:srgbClr val="434343"/>
                </a:solidFill>
              </a:rPr>
              <a:t>Ni</a:t>
            </a:r>
            <a:r>
              <a:rPr lang="en-US" dirty="0" err="1">
                <a:solidFill>
                  <a:srgbClr val="434343"/>
                </a:solidFill>
              </a:rPr>
              <a:t>su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en-US" dirty="0" err="1">
                <a:solidFill>
                  <a:srgbClr val="434343"/>
                </a:solidFill>
              </a:rPr>
              <a:t>najbolji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en-US" dirty="0" err="1">
                <a:solidFill>
                  <a:srgbClr val="434343"/>
                </a:solidFill>
              </a:rPr>
              <a:t>izbor</a:t>
            </a:r>
            <a:r>
              <a:rPr lang="en-US" dirty="0">
                <a:solidFill>
                  <a:srgbClr val="434343"/>
                </a:solidFill>
              </a:rPr>
              <a:t> za </a:t>
            </a:r>
            <a:r>
              <a:rPr lang="en-US" dirty="0" err="1">
                <a:solidFill>
                  <a:srgbClr val="434343"/>
                </a:solidFill>
              </a:rPr>
              <a:t>kišovite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en-US" dirty="0" err="1">
                <a:solidFill>
                  <a:srgbClr val="434343"/>
                </a:solidFill>
              </a:rPr>
              <a:t>i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en-US" dirty="0" err="1">
                <a:solidFill>
                  <a:srgbClr val="434343"/>
                </a:solidFill>
              </a:rPr>
              <a:t>hladne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en-US" dirty="0" err="1">
                <a:solidFill>
                  <a:srgbClr val="434343"/>
                </a:solidFill>
              </a:rPr>
              <a:t>vremenske</a:t>
            </a:r>
            <a:r>
              <a:rPr lang="en-US" dirty="0">
                <a:solidFill>
                  <a:srgbClr val="434343"/>
                </a:solidFill>
              </a:rPr>
              <a:t> </a:t>
            </a:r>
            <a:r>
              <a:rPr lang="en-US" dirty="0" err="1">
                <a:solidFill>
                  <a:srgbClr val="434343"/>
                </a:solidFill>
              </a:rPr>
              <a:t>uvjete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6" name="Google Shape;93;p17">
            <a:extLst>
              <a:ext uri="{FF2B5EF4-FFF2-40B4-BE49-F238E27FC236}">
                <a16:creationId xmlns:a16="http://schemas.microsoft.com/office/drawing/2014/main" id="{8C528CCD-D07E-4ED1-A2AE-FC673061C75C}"/>
              </a:ext>
            </a:extLst>
          </p:cNvPr>
          <p:cNvSpPr txBox="1">
            <a:spLocks/>
          </p:cNvSpPr>
          <p:nvPr/>
        </p:nvSpPr>
        <p:spPr>
          <a:xfrm>
            <a:off x="6974727" y="1501306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pl-PL" dirty="0">
                <a:solidFill>
                  <a:srgbClr val="434343"/>
                </a:solidFill>
              </a:rPr>
              <a:t>Nedostatak staza za bicikle i romobile u gradu</a:t>
            </a:r>
            <a:endParaRPr lang="en-US" dirty="0">
              <a:solidFill>
                <a:srgbClr val="434343"/>
              </a:solidFill>
            </a:endParaRPr>
          </a:p>
        </p:txBody>
      </p:sp>
      <p:sp>
        <p:nvSpPr>
          <p:cNvPr id="17" name="Google Shape;144;p19">
            <a:extLst>
              <a:ext uri="{FF2B5EF4-FFF2-40B4-BE49-F238E27FC236}">
                <a16:creationId xmlns:a16="http://schemas.microsoft.com/office/drawing/2014/main" id="{6F56B175-DDE3-4E47-A853-6AFFB6C7B9A6}"/>
              </a:ext>
            </a:extLst>
          </p:cNvPr>
          <p:cNvSpPr/>
          <p:nvPr/>
        </p:nvSpPr>
        <p:spPr>
          <a:xfrm>
            <a:off x="3745867" y="152400"/>
            <a:ext cx="1628400" cy="4515300"/>
          </a:xfrm>
          <a:prstGeom prst="rect">
            <a:avLst/>
          </a:prstGeom>
          <a:noFill/>
          <a:ln w="38100" cap="flat" cmpd="sng">
            <a:solidFill>
              <a:srgbClr val="FFF5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92;p17">
            <a:extLst>
              <a:ext uri="{FF2B5EF4-FFF2-40B4-BE49-F238E27FC236}">
                <a16:creationId xmlns:a16="http://schemas.microsoft.com/office/drawing/2014/main" id="{ADAA410B-7B74-4524-801D-F87FF6D33058}"/>
              </a:ext>
            </a:extLst>
          </p:cNvPr>
          <p:cNvSpPr txBox="1">
            <a:spLocks/>
          </p:cNvSpPr>
          <p:nvPr/>
        </p:nvSpPr>
        <p:spPr>
          <a:xfrm>
            <a:off x="6974727" y="3807095"/>
            <a:ext cx="1810500" cy="6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pl-PL" dirty="0">
                <a:solidFill>
                  <a:srgbClr val="434343"/>
                </a:solidFill>
              </a:rPr>
              <a:t>Nedostatak zakona u RH za prijestupnike u korištenju e-romobila</a:t>
            </a:r>
            <a:endParaRPr lang="en-US" dirty="0"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62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8"/>
          <p:cNvSpPr txBox="1">
            <a:spLocks noGrp="1"/>
          </p:cNvSpPr>
          <p:nvPr>
            <p:ph type="subTitle" idx="1"/>
          </p:nvPr>
        </p:nvSpPr>
        <p:spPr>
          <a:xfrm>
            <a:off x="1139125" y="2298263"/>
            <a:ext cx="2776800" cy="82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Does anyone have any questions?</a:t>
            </a:r>
            <a:endParaRPr dirty="0"/>
          </a:p>
        </p:txBody>
      </p:sp>
      <p:sp>
        <p:nvSpPr>
          <p:cNvPr id="391" name="Google Shape;391;p28"/>
          <p:cNvSpPr txBox="1">
            <a:spLocks noGrp="1"/>
          </p:cNvSpPr>
          <p:nvPr>
            <p:ph type="ctrTitle"/>
          </p:nvPr>
        </p:nvSpPr>
        <p:spPr>
          <a:xfrm flipH="1">
            <a:off x="4939425" y="1461650"/>
            <a:ext cx="3442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392" name="Google Shape;392;p28"/>
          <p:cNvSpPr/>
          <p:nvPr/>
        </p:nvSpPr>
        <p:spPr>
          <a:xfrm flipH="1">
            <a:off x="1081950" y="0"/>
            <a:ext cx="1628400" cy="822900"/>
          </a:xfrm>
          <a:prstGeom prst="rect">
            <a:avLst/>
          </a:prstGeom>
          <a:solidFill>
            <a:srgbClr val="FFF5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ternational Finance Mee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</TotalTime>
  <Words>238</Words>
  <Application>Microsoft Office PowerPoint</Application>
  <PresentationFormat>Prikaz na zaslonu (16:9)</PresentationFormat>
  <Paragraphs>45</Paragraphs>
  <Slides>8</Slides>
  <Notes>8</Notes>
  <HiddenSlides>0</HiddenSlides>
  <MMClips>0</MMClips>
  <ScaleCrop>false</ScaleCrop>
  <HeadingPairs>
    <vt:vector size="6" baseType="variant">
      <vt:variant>
        <vt:lpstr>Korišteni fontovi</vt:lpstr>
      </vt:variant>
      <vt:variant>
        <vt:i4>3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8</vt:i4>
      </vt:variant>
    </vt:vector>
  </HeadingPairs>
  <TitlesOfParts>
    <vt:vector size="12" baseType="lpstr">
      <vt:lpstr>Abel</vt:lpstr>
      <vt:lpstr>Anton</vt:lpstr>
      <vt:lpstr>Arial</vt:lpstr>
      <vt:lpstr>International Finance Meeting by Slidesgo</vt:lpstr>
      <vt:lpstr>CITY RIDE IOT bicikli i e-romobili  </vt:lpstr>
      <vt:lpstr>04</vt:lpstr>
      <vt:lpstr>Kako radi CITY RIDE?</vt:lpstr>
      <vt:lpstr>When to ride with CITY RIDE</vt:lpstr>
      <vt:lpstr>PREDNOSTI</vt:lpstr>
      <vt:lpstr>PREDNOSTI</vt:lpstr>
      <vt:lpstr>NEDOSTACI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CITY RIDE IOT bicikli i e-romobili  </dc:title>
  <cp:lastModifiedBy>radiator</cp:lastModifiedBy>
  <cp:revision>70</cp:revision>
  <dcterms:modified xsi:type="dcterms:W3CDTF">2020-03-11T09:01:39Z</dcterms:modified>
</cp:coreProperties>
</file>